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9" r:id="rId2"/>
    <p:sldMasterId id="2147483677" r:id="rId3"/>
    <p:sldMasterId id="2147483701" r:id="rId4"/>
    <p:sldMasterId id="2147483819" r:id="rId5"/>
  </p:sldMasterIdLst>
  <p:notesMasterIdLst>
    <p:notesMasterId r:id="rId21"/>
  </p:notesMasterIdLst>
  <p:handoutMasterIdLst>
    <p:handoutMasterId r:id="rId22"/>
  </p:handoutMasterIdLst>
  <p:sldIdLst>
    <p:sldId id="298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3" r:id="rId15"/>
    <p:sldId id="320" r:id="rId16"/>
    <p:sldId id="321" r:id="rId17"/>
    <p:sldId id="310" r:id="rId18"/>
    <p:sldId id="322" r:id="rId19"/>
    <p:sldId id="304" r:id="rId2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245"/>
    <a:srgbClr val="0B406B"/>
    <a:srgbClr val="216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85876" autoAdjust="0"/>
  </p:normalViewPr>
  <p:slideViewPr>
    <p:cSldViewPr snapToGrid="0">
      <p:cViewPr varScale="1">
        <p:scale>
          <a:sx n="96" d="100"/>
          <a:sy n="96" d="100"/>
        </p:scale>
        <p:origin x="19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43847-41B6-4A6B-94B0-CB7F0FDE31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2DD0-B9DB-4D3E-97C0-240B96B8F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3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BF07027-41AB-4293-A0F5-7EB12A2F05FA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EC7858B-49D2-44F4-B0EB-20E5EF39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1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9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0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1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7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2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7858B-49D2-44F4-B0EB-20E5EF390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72886" y="1251857"/>
            <a:ext cx="6574971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2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72886" y="1251857"/>
            <a:ext cx="6574971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6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72886" y="1251857"/>
            <a:ext cx="6574971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8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2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&amp;H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1580"/>
          </a:xfrm>
        </p:spPr>
        <p:txBody>
          <a:bodyPr anchor="b">
            <a:normAutofit/>
          </a:bodyPr>
          <a:lstStyle>
            <a:lvl1pPr algn="ctr">
              <a:defRPr sz="2400" u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5457"/>
            <a:ext cx="6858000" cy="187234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436189" y="3317211"/>
            <a:ext cx="6271623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2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 &amp; Hammer -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60164" y="1244906"/>
            <a:ext cx="6494076" cy="7949"/>
          </a:xfrm>
          <a:prstGeom prst="line">
            <a:avLst/>
          </a:prstGeom>
          <a:ln w="19050" cap="rnd">
            <a:solidFill>
              <a:schemeClr val="bg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6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0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m &amp; Hammer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1580"/>
          </a:xfrm>
        </p:spPr>
        <p:txBody>
          <a:bodyPr anchor="b">
            <a:normAutofit/>
          </a:bodyPr>
          <a:lstStyle>
            <a:lvl1pPr algn="ctr">
              <a:defRPr sz="2800" u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5457"/>
            <a:ext cx="6858000" cy="187234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81754" y="3381103"/>
            <a:ext cx="2154115" cy="0"/>
          </a:xfrm>
          <a:prstGeom prst="line">
            <a:avLst/>
          </a:prstGeom>
          <a:ln w="19050" cap="rnd">
            <a:solidFill>
              <a:schemeClr val="bg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3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15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u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85457"/>
            <a:ext cx="6858000" cy="1872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2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6104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72544"/>
            <a:ext cx="7886700" cy="718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76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6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37" r:id="rId2"/>
    <p:sldLayoutId id="2147483770" r:id="rId3"/>
    <p:sldLayoutId id="214748377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u="none" kern="1200" cap="all" spc="150" baseline="0">
          <a:solidFill>
            <a:schemeClr val="tx1">
              <a:lumMod val="65000"/>
              <a:lumOff val="35000"/>
            </a:schemeClr>
          </a:solidFill>
          <a:uFill>
            <a:solidFill>
              <a:srgbClr val="0B406B"/>
            </a:solidFill>
          </a:u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6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u="none" kern="1200" cap="all" spc="150" baseline="0">
          <a:solidFill>
            <a:schemeClr val="tx1">
              <a:lumMod val="65000"/>
              <a:lumOff val="35000"/>
            </a:schemeClr>
          </a:solidFill>
          <a:uFill>
            <a:solidFill>
              <a:srgbClr val="0B406B"/>
            </a:solidFill>
          </a:u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6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 cap="all" spc="150" baseline="0">
          <a:solidFill>
            <a:schemeClr val="bg1"/>
          </a:solidFill>
          <a:uFill>
            <a:solidFill>
              <a:srgbClr val="0B406B"/>
            </a:solidFill>
          </a:u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7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 cap="all" spc="150" baseline="0">
          <a:solidFill>
            <a:schemeClr val="bg1"/>
          </a:solidFill>
          <a:uFill>
            <a:solidFill>
              <a:srgbClr val="0B406B"/>
            </a:solidFill>
          </a:u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u="none" kern="1200" cap="all" spc="150" baseline="0">
          <a:solidFill>
            <a:schemeClr val="tx1">
              <a:lumMod val="65000"/>
              <a:lumOff val="35000"/>
            </a:schemeClr>
          </a:solidFill>
          <a:uFill>
            <a:solidFill>
              <a:srgbClr val="0B406B"/>
            </a:solidFill>
          </a:u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86" y="2416125"/>
            <a:ext cx="9006214" cy="95794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Arm &amp; Hammer Animal Nutrition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b="1" cap="none" dirty="0" smtClean="0"/>
              <a:t>Always stay on the lead lap.</a:t>
            </a:r>
            <a:endParaRPr lang="en-US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Formulas for success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Fuel up your dairy herd with the right feed solutions: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3"/>
          <a:stretch/>
        </p:blipFill>
        <p:spPr>
          <a:xfrm>
            <a:off x="4143367" y="2338172"/>
            <a:ext cx="4229107" cy="383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1" y="2369344"/>
            <a:ext cx="2919376" cy="3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579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Fuel up: recommended feeding rates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673348"/>
            <a:ext cx="7606978" cy="40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6" y="1095751"/>
            <a:ext cx="7525527" cy="45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8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2" y="2101974"/>
            <a:ext cx="3502155" cy="30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594360" y="1213803"/>
            <a:ext cx="7940040" cy="212158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81754" y="3381103"/>
            <a:ext cx="2154115" cy="0"/>
          </a:xfrm>
          <a:prstGeom prst="line">
            <a:avLst/>
          </a:prstGeom>
          <a:ln w="19050" cap="rnd">
            <a:solidFill>
              <a:schemeClr val="bg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A-MAX</a:t>
            </a:r>
            <a:r>
              <a:rPr lang="en-US" sz="1400" baseline="50000" dirty="0" smtClean="0"/>
              <a:t>TM</a:t>
            </a:r>
            <a:r>
              <a:rPr lang="en-US" dirty="0" smtClean="0"/>
              <a:t> Advantage </a:t>
            </a:r>
          </a:p>
          <a:p>
            <a:r>
              <a:rPr lang="en-US" dirty="0" smtClean="0"/>
              <a:t>Go For Maximum Performance</a:t>
            </a:r>
          </a:p>
          <a:p>
            <a:r>
              <a:rPr lang="en-US" dirty="0" smtClean="0"/>
              <a:t>Fueling Winners </a:t>
            </a:r>
          </a:p>
          <a:p>
            <a:r>
              <a:rPr lang="en-US" dirty="0" smtClean="0"/>
              <a:t>Pre-Race Research Pays</a:t>
            </a:r>
          </a:p>
          <a:p>
            <a:r>
              <a:rPr lang="en-US" dirty="0" smtClean="0"/>
              <a:t>See the A-MAX Difference</a:t>
            </a:r>
          </a:p>
          <a:p>
            <a:r>
              <a:rPr lang="en-US" dirty="0" smtClean="0"/>
              <a:t>Beat the Heat</a:t>
            </a:r>
          </a:p>
          <a:p>
            <a:r>
              <a:rPr lang="en-US" dirty="0"/>
              <a:t>Formulas for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Fuel Up: Recommended Feeding Rates</a:t>
            </a:r>
          </a:p>
        </p:txBody>
      </p:sp>
    </p:spTree>
    <p:extLst>
      <p:ext uri="{BB962C8B-B14F-4D97-AF65-F5344CB8AC3E}">
        <p14:creationId xmlns:p14="http://schemas.microsoft.com/office/powerpoint/2010/main" val="15635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a-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</a:t>
            </a:r>
            <a:r>
              <a:rPr lang="en-US" sz="1400" baseline="100000" dirty="0" err="1"/>
              <a:t>TM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advantage 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8650" y="1825625"/>
            <a:ext cx="7886700" cy="3860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Produced with a proven strain of </a:t>
            </a:r>
            <a:r>
              <a:rPr lang="en-US" i="1" dirty="0" smtClean="0"/>
              <a:t>Saccharomyces cerevisiae</a:t>
            </a:r>
            <a:endParaRPr lang="en-US" dirty="0"/>
          </a:p>
          <a:p>
            <a:r>
              <a:rPr lang="en-US" dirty="0" smtClean="0"/>
              <a:t>Makes more nutrients available to your animals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/>
              <a:t>Helps prepare for the demands of growth, production and maintenance</a:t>
            </a:r>
            <a:r>
              <a:rPr lang="en-US" baseline="30000" dirty="0" smtClean="0"/>
              <a:t>†‡ </a:t>
            </a:r>
            <a:r>
              <a:rPr lang="en-US" baseline="30000" dirty="0"/>
              <a:t>∆ </a:t>
            </a:r>
            <a:r>
              <a:rPr lang="en-US" baseline="30000" dirty="0" smtClean="0"/>
              <a:t>Ω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73047" y="5227330"/>
            <a:ext cx="85747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† Bruno R, Santos J, </a:t>
            </a:r>
            <a:r>
              <a:rPr lang="en-US" sz="1000" dirty="0" err="1" smtClean="0"/>
              <a:t>Rutieliano</a:t>
            </a:r>
            <a:r>
              <a:rPr lang="en-US" sz="1000" dirty="0" smtClean="0"/>
              <a:t> H, </a:t>
            </a:r>
            <a:r>
              <a:rPr lang="en-US" sz="1000" dirty="0" err="1" smtClean="0"/>
              <a:t>Cerri</a:t>
            </a:r>
            <a:r>
              <a:rPr lang="en-US" sz="1000" dirty="0" smtClean="0"/>
              <a:t> R, Robinson P. The effect of feeding A-MAX Yeast Culture on performance of high-producing dairy cows in summer heat </a:t>
            </a:r>
          </a:p>
          <a:p>
            <a:r>
              <a:rPr lang="en-US" sz="1000" dirty="0" smtClean="0"/>
              <a:t>stress. </a:t>
            </a:r>
            <a:r>
              <a:rPr lang="en-US" sz="1000" i="1" dirty="0" smtClean="0"/>
              <a:t>Animal Feed Science and Technology </a:t>
            </a:r>
            <a:r>
              <a:rPr lang="en-US" sz="1000" dirty="0" smtClean="0"/>
              <a:t>2009;150:175-186. University of California-Davis. Research Bulletin 3.</a:t>
            </a:r>
          </a:p>
          <a:p>
            <a:r>
              <a:rPr lang="en-US" sz="1000" dirty="0" smtClean="0"/>
              <a:t>‡ </a:t>
            </a:r>
            <a:r>
              <a:rPr lang="en-US" sz="1000" dirty="0" err="1" smtClean="0"/>
              <a:t>Nocek</a:t>
            </a:r>
            <a:r>
              <a:rPr lang="en-US" sz="1000" dirty="0" smtClean="0"/>
              <a:t> JE, Holt MG, </a:t>
            </a:r>
            <a:r>
              <a:rPr lang="en-US" sz="1000" dirty="0" err="1" smtClean="0"/>
              <a:t>Oppy</a:t>
            </a:r>
            <a:r>
              <a:rPr lang="en-US" sz="1000" dirty="0" smtClean="0"/>
              <a:t> J. Effects of supplementation with yeast culture and enzymatically hydrolyzed yeast on performance of early-lactation dairy cattle. </a:t>
            </a:r>
          </a:p>
          <a:p>
            <a:r>
              <a:rPr lang="en-US" sz="1000" i="1" dirty="0" smtClean="0"/>
              <a:t>J Dairy </a:t>
            </a:r>
            <a:r>
              <a:rPr lang="en-US" sz="1000" i="1" dirty="0" err="1" smtClean="0"/>
              <a:t>Sci</a:t>
            </a:r>
            <a:r>
              <a:rPr lang="en-US" sz="1000" i="1" dirty="0" smtClean="0"/>
              <a:t> </a:t>
            </a:r>
            <a:r>
              <a:rPr lang="en-US" sz="1000" dirty="0" smtClean="0"/>
              <a:t>2011;94(8). Spruce Haven Farms, New York. Research Bulletin D-28.</a:t>
            </a:r>
          </a:p>
          <a:p>
            <a:r>
              <a:rPr lang="en-US" sz="1000" dirty="0" smtClean="0"/>
              <a:t>∆ Netherlands Trial. Research Bulletin 64. </a:t>
            </a:r>
          </a:p>
          <a:p>
            <a:r>
              <a:rPr lang="en-US" sz="1000" dirty="0"/>
              <a:t>Ω Hoover WH, Miller-Webster TK. The Effect of A-MAX Yeast Culture and Diamond V Yeast Culture on Microbial Metabolism in Continuous Culture. West Virginia </a:t>
            </a:r>
          </a:p>
          <a:p>
            <a:r>
              <a:rPr lang="en-US" sz="1000" dirty="0"/>
              <a:t>University; Research Bulletin 7. </a:t>
            </a:r>
            <a:r>
              <a:rPr lang="en-US" sz="1000" i="1" dirty="0"/>
              <a:t>J Dairy </a:t>
            </a:r>
            <a:r>
              <a:rPr lang="en-US" sz="1000" i="1" dirty="0" err="1"/>
              <a:t>Sci</a:t>
            </a:r>
            <a:r>
              <a:rPr lang="en-US" sz="1000" i="1" dirty="0"/>
              <a:t> </a:t>
            </a:r>
            <a:r>
              <a:rPr lang="en-US" sz="1000" dirty="0"/>
              <a:t>2002;85:2009-2014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32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 for maximum performance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85" y="1552190"/>
            <a:ext cx="3667510" cy="366751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28650" y="1825625"/>
            <a:ext cx="5257800" cy="2908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Delivers high levels of peptides, amino acids and vitamins</a:t>
            </a:r>
          </a:p>
          <a:p>
            <a:r>
              <a:rPr lang="en-US" dirty="0" smtClean="0"/>
              <a:t>Helps animals digest feed more efficiently</a:t>
            </a:r>
            <a:r>
              <a:rPr lang="en-US" baseline="30000" dirty="0" smtClean="0"/>
              <a:t>Ω</a:t>
            </a:r>
          </a:p>
          <a:p>
            <a:r>
              <a:rPr lang="en-US" dirty="0" smtClean="0"/>
              <a:t>Enhances rumen metabolism in dairy cattle</a:t>
            </a:r>
          </a:p>
          <a:p>
            <a:r>
              <a:rPr lang="en-US" dirty="0" smtClean="0"/>
              <a:t>Proven to increase milk production</a:t>
            </a:r>
            <a:r>
              <a:rPr lang="en-US" dirty="0"/>
              <a:t> </a:t>
            </a:r>
            <a:r>
              <a:rPr lang="en-US" baseline="30000" dirty="0" smtClean="0"/>
              <a:t>†‡ ∆</a:t>
            </a:r>
            <a:endParaRPr lang="en-US" baseline="30000" dirty="0"/>
          </a:p>
          <a:p>
            <a:r>
              <a:rPr lang="en-US" dirty="0" smtClean="0"/>
              <a:t>Helps animals maintain performance during heat stress</a:t>
            </a:r>
            <a:r>
              <a:rPr lang="en-US" dirty="0"/>
              <a:t> </a:t>
            </a:r>
            <a:r>
              <a:rPr lang="en-US" baseline="30000" dirty="0"/>
              <a:t>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047" y="5227330"/>
            <a:ext cx="85747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† Bruno R, Santos J, </a:t>
            </a:r>
            <a:r>
              <a:rPr lang="en-US" sz="1000" dirty="0" err="1" smtClean="0"/>
              <a:t>Rutieliano</a:t>
            </a:r>
            <a:r>
              <a:rPr lang="en-US" sz="1000" dirty="0" smtClean="0"/>
              <a:t> H, </a:t>
            </a:r>
            <a:r>
              <a:rPr lang="en-US" sz="1000" dirty="0" err="1" smtClean="0"/>
              <a:t>Cerri</a:t>
            </a:r>
            <a:r>
              <a:rPr lang="en-US" sz="1000" dirty="0" smtClean="0"/>
              <a:t> R, Robinson P. The effect of feeding A-MAX Yeast Culture on performance of high-producing dairy cows in summer heat </a:t>
            </a:r>
          </a:p>
          <a:p>
            <a:r>
              <a:rPr lang="en-US" sz="1000" dirty="0" smtClean="0"/>
              <a:t>stress. </a:t>
            </a:r>
            <a:r>
              <a:rPr lang="en-US" sz="1000" i="1" dirty="0" smtClean="0"/>
              <a:t>Animal Feed Science and Technology </a:t>
            </a:r>
            <a:r>
              <a:rPr lang="en-US" sz="1000" dirty="0" smtClean="0"/>
              <a:t>2009;150:175-186. University of California-Davis. Research Bulletin 3.</a:t>
            </a:r>
          </a:p>
          <a:p>
            <a:r>
              <a:rPr lang="en-US" sz="1000" dirty="0" smtClean="0"/>
              <a:t>‡ </a:t>
            </a:r>
            <a:r>
              <a:rPr lang="en-US" sz="1000" dirty="0" err="1" smtClean="0"/>
              <a:t>Nocek</a:t>
            </a:r>
            <a:r>
              <a:rPr lang="en-US" sz="1000" dirty="0" smtClean="0"/>
              <a:t> JE, Holt MG, </a:t>
            </a:r>
            <a:r>
              <a:rPr lang="en-US" sz="1000" dirty="0" err="1" smtClean="0"/>
              <a:t>Oppy</a:t>
            </a:r>
            <a:r>
              <a:rPr lang="en-US" sz="1000" dirty="0" smtClean="0"/>
              <a:t> J. Effects of supplementation with yeast culture and enzymatically hydrolyzed yeast on performance of early-lactation dairy cattle. </a:t>
            </a:r>
          </a:p>
          <a:p>
            <a:r>
              <a:rPr lang="en-US" sz="1000" i="1" dirty="0" smtClean="0"/>
              <a:t>J Dairy </a:t>
            </a:r>
            <a:r>
              <a:rPr lang="en-US" sz="1000" i="1" dirty="0" err="1" smtClean="0"/>
              <a:t>Sci</a:t>
            </a:r>
            <a:r>
              <a:rPr lang="en-US" sz="1000" i="1" dirty="0" smtClean="0"/>
              <a:t> </a:t>
            </a:r>
            <a:r>
              <a:rPr lang="en-US" sz="1000" dirty="0" smtClean="0"/>
              <a:t>2011;94(8). Spruce Haven Farms, New York. Research Bulletin D-28.</a:t>
            </a:r>
          </a:p>
          <a:p>
            <a:r>
              <a:rPr lang="en-US" sz="1000" dirty="0" smtClean="0"/>
              <a:t>∆ Netherlands Trial. Research Bulletin 64. </a:t>
            </a:r>
          </a:p>
          <a:p>
            <a:r>
              <a:rPr lang="en-US" sz="1000" dirty="0"/>
              <a:t>Ω Hoover WH, Miller-Webster TK. The Effect of A-MAX Yeast Culture and Diamond V Yeast Culture on Microbial Metabolism in Continuous Culture. West Virginia </a:t>
            </a:r>
          </a:p>
          <a:p>
            <a:r>
              <a:rPr lang="en-US" sz="1000" dirty="0"/>
              <a:t>University; Research Bulletin 7. </a:t>
            </a:r>
            <a:r>
              <a:rPr lang="en-US" sz="1000" i="1" dirty="0"/>
              <a:t>J Dairy </a:t>
            </a:r>
            <a:r>
              <a:rPr lang="en-US" sz="1000" i="1" dirty="0" err="1"/>
              <a:t>Sci</a:t>
            </a:r>
            <a:r>
              <a:rPr lang="en-US" sz="1000" i="1" dirty="0"/>
              <a:t> </a:t>
            </a:r>
            <a:r>
              <a:rPr lang="en-US" sz="1000" dirty="0"/>
              <a:t>2002;85:2009-2014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78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Fueling winners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90" y="2330768"/>
            <a:ext cx="4343785" cy="2926298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recent studies</a:t>
            </a:r>
            <a:r>
              <a:rPr lang="en-US" baseline="30000" dirty="0"/>
              <a:t>†‡ </a:t>
            </a:r>
            <a:r>
              <a:rPr lang="en-US" baseline="30000" dirty="0" smtClean="0"/>
              <a:t>∆</a:t>
            </a:r>
            <a:r>
              <a:rPr lang="en-US" dirty="0" smtClean="0"/>
              <a:t>, feed efficient A-MAX has consistently proven itself to be the winning formula in the race to productivity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047" y="5503555"/>
            <a:ext cx="8452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† Bruno R, Santos J, </a:t>
            </a:r>
            <a:r>
              <a:rPr lang="en-US" sz="1000" dirty="0" err="1" smtClean="0"/>
              <a:t>Rutieliano</a:t>
            </a:r>
            <a:r>
              <a:rPr lang="en-US" sz="1000" dirty="0" smtClean="0"/>
              <a:t> H, </a:t>
            </a:r>
            <a:r>
              <a:rPr lang="en-US" sz="1000" dirty="0" err="1" smtClean="0"/>
              <a:t>Cerri</a:t>
            </a:r>
            <a:r>
              <a:rPr lang="en-US" sz="1000" dirty="0" smtClean="0"/>
              <a:t> R, Robinson P. The effect of feeding A-MAX Yeast Culture on performance of high-producing dairy cows in summer heat </a:t>
            </a:r>
          </a:p>
          <a:p>
            <a:r>
              <a:rPr lang="en-US" sz="1000" dirty="0" smtClean="0"/>
              <a:t>stress. </a:t>
            </a:r>
            <a:r>
              <a:rPr lang="en-US" sz="1000" i="1" dirty="0" smtClean="0"/>
              <a:t>Animal Feed Science and Technology </a:t>
            </a:r>
            <a:r>
              <a:rPr lang="en-US" sz="1000" dirty="0" smtClean="0"/>
              <a:t>2009;150:175-186. University of California-Davis. Research Bulletin 3.</a:t>
            </a:r>
          </a:p>
          <a:p>
            <a:r>
              <a:rPr lang="en-US" sz="1000" dirty="0" smtClean="0"/>
              <a:t>‡ </a:t>
            </a:r>
            <a:r>
              <a:rPr lang="en-US" sz="1000" dirty="0" err="1" smtClean="0"/>
              <a:t>Nocek</a:t>
            </a:r>
            <a:r>
              <a:rPr lang="en-US" sz="1000" dirty="0" smtClean="0"/>
              <a:t> JE, Holt MG, </a:t>
            </a:r>
            <a:r>
              <a:rPr lang="en-US" sz="1000" dirty="0" err="1" smtClean="0"/>
              <a:t>Oppy</a:t>
            </a:r>
            <a:r>
              <a:rPr lang="en-US" sz="1000" dirty="0" smtClean="0"/>
              <a:t> J. Effects of supplementation with yeast culture and enzymatically hydrolyzed yeast on performance of early-lactation dairy cattle. </a:t>
            </a:r>
          </a:p>
          <a:p>
            <a:r>
              <a:rPr lang="en-US" sz="1000" i="1" dirty="0" smtClean="0"/>
              <a:t>J Dairy </a:t>
            </a:r>
            <a:r>
              <a:rPr lang="en-US" sz="1000" i="1" dirty="0" err="1" smtClean="0"/>
              <a:t>Sci</a:t>
            </a:r>
            <a:r>
              <a:rPr lang="en-US" sz="1000" i="1" dirty="0" smtClean="0"/>
              <a:t> </a:t>
            </a:r>
            <a:r>
              <a:rPr lang="en-US" sz="1000" dirty="0" smtClean="0"/>
              <a:t>2011;94(8). Spruce Haven Farms, New York. Research Bulletin D-28.</a:t>
            </a:r>
          </a:p>
          <a:p>
            <a:r>
              <a:rPr lang="en-US" sz="1000" dirty="0" smtClean="0"/>
              <a:t>∆ Netherlands Trial. Research Bulletin 64. </a:t>
            </a:r>
          </a:p>
        </p:txBody>
      </p:sp>
    </p:spTree>
    <p:extLst>
      <p:ext uri="{BB962C8B-B14F-4D97-AF65-F5344CB8AC3E}">
        <p14:creationId xmlns:p14="http://schemas.microsoft.com/office/powerpoint/2010/main" val="32619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Pre-race research pays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" y="1399235"/>
            <a:ext cx="7452375" cy="4224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047" y="5551180"/>
            <a:ext cx="85459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† Bruno R, Santos J, </a:t>
            </a:r>
            <a:r>
              <a:rPr lang="en-US" sz="1000" dirty="0" err="1" smtClean="0"/>
              <a:t>Rutieliano</a:t>
            </a:r>
            <a:r>
              <a:rPr lang="en-US" sz="1000" dirty="0" smtClean="0"/>
              <a:t> H, </a:t>
            </a:r>
            <a:r>
              <a:rPr lang="en-US" sz="1000" dirty="0" err="1" smtClean="0"/>
              <a:t>Cerri</a:t>
            </a:r>
            <a:r>
              <a:rPr lang="en-US" sz="1000" dirty="0" smtClean="0"/>
              <a:t> R, Robinson P. The effect of feeding A-MAX Yeast Culture on performance of high-producing dairy cows in summer heat </a:t>
            </a:r>
          </a:p>
          <a:p>
            <a:r>
              <a:rPr lang="en-US" sz="1000" dirty="0" smtClean="0"/>
              <a:t>stress. </a:t>
            </a:r>
            <a:r>
              <a:rPr lang="en-US" sz="1000" i="1" dirty="0" smtClean="0"/>
              <a:t>Animal Feed Science and Technology </a:t>
            </a:r>
            <a:r>
              <a:rPr lang="en-US" sz="1000" dirty="0" smtClean="0"/>
              <a:t>2009;150:175-186. University of California-Davis. Research Bulletin 3.</a:t>
            </a:r>
          </a:p>
          <a:p>
            <a:r>
              <a:rPr lang="en-US" sz="1000" dirty="0" smtClean="0"/>
              <a:t>‡ </a:t>
            </a:r>
            <a:r>
              <a:rPr lang="en-US" sz="1000" dirty="0" err="1" smtClean="0"/>
              <a:t>Nocek</a:t>
            </a:r>
            <a:r>
              <a:rPr lang="en-US" sz="1000" dirty="0" smtClean="0"/>
              <a:t> JE, Holt MG, </a:t>
            </a:r>
            <a:r>
              <a:rPr lang="en-US" sz="1000" dirty="0" err="1" smtClean="0"/>
              <a:t>Oppy</a:t>
            </a:r>
            <a:r>
              <a:rPr lang="en-US" sz="1000" dirty="0" smtClean="0"/>
              <a:t> J. Effects of supplementation with yeast culture and enzymatically hydrolyzed yeast on performance of early-lactation dairy cattle. </a:t>
            </a:r>
          </a:p>
          <a:p>
            <a:r>
              <a:rPr lang="en-US" sz="1000" i="1" dirty="0" smtClean="0"/>
              <a:t>J Dairy </a:t>
            </a:r>
            <a:r>
              <a:rPr lang="en-US" sz="1000" i="1" dirty="0" err="1" smtClean="0"/>
              <a:t>Sci</a:t>
            </a:r>
            <a:r>
              <a:rPr lang="en-US" sz="1000" i="1" dirty="0" smtClean="0"/>
              <a:t> </a:t>
            </a:r>
            <a:r>
              <a:rPr lang="en-US" sz="1000" dirty="0" smtClean="0"/>
              <a:t>2011;94(8). Spruce Haven Farms, New York. Research Bulletin D-28.</a:t>
            </a:r>
          </a:p>
          <a:p>
            <a:r>
              <a:rPr lang="en-US" sz="1000" dirty="0"/>
              <a:t>∆</a:t>
            </a:r>
            <a:r>
              <a:rPr lang="en-US" sz="1000" dirty="0" smtClean="0"/>
              <a:t> Netherlands Trial. Research Bulletin 64.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5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the a-max difference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8650" y="1825624"/>
            <a:ext cx="7886700" cy="2415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Across all three studies A-MAX increased milk production and profits </a:t>
            </a:r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30" y="2721301"/>
            <a:ext cx="7468160" cy="30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beat the heat</a:t>
            </a:r>
            <a:endParaRPr lang="en-US" sz="2800" spc="16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8650" y="1825624"/>
            <a:ext cx="7886700" cy="2415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Study results show cows fed A-MAX yeast in hot, ambient temperatures maintained dry matter intake while increasing milk production by 2.6 lbs. per day</a:t>
            </a:r>
            <a:r>
              <a:rPr lang="en-US" baseline="30000" dirty="0" smtClean="0"/>
              <a:t>†</a:t>
            </a:r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4" y="3012801"/>
            <a:ext cx="6849745" cy="2457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047" y="5895306"/>
            <a:ext cx="839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† Bruno R, Santos J, </a:t>
            </a:r>
            <a:r>
              <a:rPr lang="en-US" sz="1000" dirty="0" err="1" smtClean="0"/>
              <a:t>Rutieliano</a:t>
            </a:r>
            <a:r>
              <a:rPr lang="en-US" sz="1000" dirty="0" smtClean="0"/>
              <a:t> H, </a:t>
            </a:r>
            <a:r>
              <a:rPr lang="en-US" sz="1000" dirty="0" err="1" smtClean="0"/>
              <a:t>Cerri</a:t>
            </a:r>
            <a:r>
              <a:rPr lang="en-US" sz="1000" dirty="0" smtClean="0"/>
              <a:t> R, Robinson P. The effect of feeding A-MAX Yeast Culture on performance of high-producing dairy cows in summer heat </a:t>
            </a:r>
          </a:p>
          <a:p>
            <a:r>
              <a:rPr lang="en-US" sz="1000" dirty="0" smtClean="0"/>
              <a:t>stress. </a:t>
            </a:r>
            <a:r>
              <a:rPr lang="en-US" sz="1000" i="1" dirty="0" smtClean="0"/>
              <a:t>Animal Feed Science and Technology </a:t>
            </a:r>
            <a:r>
              <a:rPr lang="en-US" sz="1000" dirty="0" smtClean="0"/>
              <a:t>2009;150:175-186. University of California-Davis. Research Bulletin 3.</a:t>
            </a:r>
          </a:p>
        </p:txBody>
      </p:sp>
    </p:spTree>
    <p:extLst>
      <p:ext uri="{BB962C8B-B14F-4D97-AF65-F5344CB8AC3E}">
        <p14:creationId xmlns:p14="http://schemas.microsoft.com/office/powerpoint/2010/main" val="30214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7073"/>
            <a:ext cx="4430137" cy="3242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633" y="5307596"/>
            <a:ext cx="847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† Bruno R, Santos J, </a:t>
            </a:r>
            <a:r>
              <a:rPr lang="en-US" sz="1000" dirty="0" err="1"/>
              <a:t>Rutieliano</a:t>
            </a:r>
            <a:r>
              <a:rPr lang="en-US" sz="1000" dirty="0"/>
              <a:t> H, Cerri R, Robinson P. The effect of feeding A-MAX </a:t>
            </a:r>
            <a:r>
              <a:rPr lang="en-US" sz="1000" dirty="0" smtClean="0"/>
              <a:t>Yeast Culture </a:t>
            </a:r>
            <a:r>
              <a:rPr lang="en-US" sz="1000" dirty="0"/>
              <a:t>on performance of high-producing dairy cows in summer heat </a:t>
            </a:r>
            <a:r>
              <a:rPr lang="en-US" sz="1000" dirty="0" smtClean="0"/>
              <a:t>stress</a:t>
            </a:r>
            <a:r>
              <a:rPr lang="en-US" sz="1000" dirty="0"/>
              <a:t>. </a:t>
            </a:r>
            <a:r>
              <a:rPr lang="en-US" sz="1000" i="1" dirty="0"/>
              <a:t>Animal Feed Science and Technology </a:t>
            </a:r>
            <a:r>
              <a:rPr lang="en-US" sz="1000" dirty="0"/>
              <a:t>2009;150:175-186. University of California-Davis. Research Bulletin 3.</a:t>
            </a:r>
          </a:p>
        </p:txBody>
      </p:sp>
    </p:spTree>
    <p:extLst>
      <p:ext uri="{BB962C8B-B14F-4D97-AF65-F5344CB8AC3E}">
        <p14:creationId xmlns:p14="http://schemas.microsoft.com/office/powerpoint/2010/main" val="10619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-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m &amp; Hammer -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m &amp; Hammer - Title Col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duct Intr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oduct Life Cyc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22098</TotalTime>
  <Words>790</Words>
  <Application>Microsoft Office PowerPoint</Application>
  <PresentationFormat>On-screen Show (4:3)</PresentationFormat>
  <Paragraphs>71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Rockwell</vt:lpstr>
      <vt:lpstr>Product - Content</vt:lpstr>
      <vt:lpstr>Arm &amp; Hammer - Title</vt:lpstr>
      <vt:lpstr>Arm &amp; Hammer - Title Color</vt:lpstr>
      <vt:lpstr>Product Intro</vt:lpstr>
      <vt:lpstr>Product Life Cycle</vt:lpstr>
      <vt:lpstr>Arm &amp; Hammer Animal Nutrition Always stay on the lead lap.</vt:lpstr>
      <vt:lpstr>overview</vt:lpstr>
      <vt:lpstr>The a-maxTM advantage </vt:lpstr>
      <vt:lpstr>Go for maximum performance</vt:lpstr>
      <vt:lpstr>Fueling winners</vt:lpstr>
      <vt:lpstr>Pre-race research pays</vt:lpstr>
      <vt:lpstr>See the a-max difference</vt:lpstr>
      <vt:lpstr>beat the heat</vt:lpstr>
      <vt:lpstr>PowerPoint Presentation</vt:lpstr>
      <vt:lpstr>Formulas for success</vt:lpstr>
      <vt:lpstr>Fuel up: recommended feeding rates</vt:lpstr>
      <vt:lpstr>PowerPoint Presentation</vt:lpstr>
      <vt:lpstr>PowerPoint Presentation</vt:lpstr>
      <vt:lpstr>Questions?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Daly</dc:creator>
  <cp:lastModifiedBy>Casey Marstaller</cp:lastModifiedBy>
  <cp:revision>216</cp:revision>
  <cp:lastPrinted>2015-10-26T21:51:18Z</cp:lastPrinted>
  <dcterms:created xsi:type="dcterms:W3CDTF">2015-07-29T14:07:39Z</dcterms:created>
  <dcterms:modified xsi:type="dcterms:W3CDTF">2016-02-16T16:50:14Z</dcterms:modified>
</cp:coreProperties>
</file>